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1"/>
  </p:notesMasterIdLst>
  <p:sldIdLst>
    <p:sldId id="289" r:id="rId2"/>
    <p:sldId id="290" r:id="rId3"/>
    <p:sldId id="291" r:id="rId4"/>
    <p:sldId id="292" r:id="rId5"/>
    <p:sldId id="293" r:id="rId6"/>
    <p:sldId id="294" r:id="rId7"/>
    <p:sldId id="295" r:id="rId8"/>
    <p:sldId id="296" r:id="rId9"/>
    <p:sldId id="297" r:id="rId10"/>
  </p:sldIdLst>
  <p:sldSz cx="9144000" cy="6858000" type="screen4x3"/>
  <p:notesSz cx="6858000" cy="9144000"/>
  <p:defaultTextStyle>
    <a:defPPr>
      <a:defRPr lang="el-GR"/>
    </a:defPPr>
    <a:lvl1pPr algn="l" rtl="0" eaLnBrk="0" fontAlgn="base" hangingPunct="0">
      <a:lnSpc>
        <a:spcPct val="80000"/>
      </a:lnSpc>
      <a:spcBef>
        <a:spcPct val="20000"/>
      </a:spcBef>
      <a:spcAft>
        <a:spcPct val="0"/>
      </a:spcAft>
      <a:buClr>
        <a:srgbClr val="0BD0D9"/>
      </a:buClr>
      <a:buSzPct val="95000"/>
      <a:buFont typeface="Wingdings 2" pitchFamily="18" charset="2"/>
      <a:buChar char=""/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lnSpc>
        <a:spcPct val="80000"/>
      </a:lnSpc>
      <a:spcBef>
        <a:spcPct val="20000"/>
      </a:spcBef>
      <a:spcAft>
        <a:spcPct val="0"/>
      </a:spcAft>
      <a:buClr>
        <a:srgbClr val="0BD0D9"/>
      </a:buClr>
      <a:buSzPct val="95000"/>
      <a:buFont typeface="Wingdings 2" pitchFamily="18" charset="2"/>
      <a:buChar char=""/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lnSpc>
        <a:spcPct val="80000"/>
      </a:lnSpc>
      <a:spcBef>
        <a:spcPct val="20000"/>
      </a:spcBef>
      <a:spcAft>
        <a:spcPct val="0"/>
      </a:spcAft>
      <a:buClr>
        <a:srgbClr val="0BD0D9"/>
      </a:buClr>
      <a:buSzPct val="95000"/>
      <a:buFont typeface="Wingdings 2" pitchFamily="18" charset="2"/>
      <a:buChar char=""/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lnSpc>
        <a:spcPct val="80000"/>
      </a:lnSpc>
      <a:spcBef>
        <a:spcPct val="20000"/>
      </a:spcBef>
      <a:spcAft>
        <a:spcPct val="0"/>
      </a:spcAft>
      <a:buClr>
        <a:srgbClr val="0BD0D9"/>
      </a:buClr>
      <a:buSzPct val="95000"/>
      <a:buFont typeface="Wingdings 2" pitchFamily="18" charset="2"/>
      <a:buChar char=""/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lnSpc>
        <a:spcPct val="80000"/>
      </a:lnSpc>
      <a:spcBef>
        <a:spcPct val="20000"/>
      </a:spcBef>
      <a:spcAft>
        <a:spcPct val="0"/>
      </a:spcAft>
      <a:buClr>
        <a:srgbClr val="0BD0D9"/>
      </a:buClr>
      <a:buSzPct val="95000"/>
      <a:buFont typeface="Wingdings 2" pitchFamily="18" charset="2"/>
      <a:buChar char=""/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Constantia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Constantia" pitchFamily="18" charset="0"/>
              </a:defRPr>
            </a:lvl1pPr>
          </a:lstStyle>
          <a:p>
            <a:pPr>
              <a:defRPr/>
            </a:pPr>
            <a:fld id="{50BDB7BC-9BC7-401F-8F46-587AC487081F}" type="datetimeFigureOut">
              <a:rPr lang="el-GR"/>
              <a:pPr>
                <a:defRPr/>
              </a:pPr>
              <a:t>3/6/2019</a:t>
            </a:fld>
            <a:endParaRPr lang="el-GR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Click to edit Master text styles</a:t>
            </a:r>
          </a:p>
          <a:p>
            <a:pPr lvl="1"/>
            <a:r>
              <a:rPr lang="el-GR" noProof="0" smtClean="0"/>
              <a:t>Second level</a:t>
            </a:r>
          </a:p>
          <a:p>
            <a:pPr lvl="2"/>
            <a:r>
              <a:rPr lang="el-GR" noProof="0" smtClean="0"/>
              <a:t>Third level</a:t>
            </a:r>
          </a:p>
          <a:p>
            <a:pPr lvl="3"/>
            <a:r>
              <a:rPr lang="el-GR" noProof="0" smtClean="0"/>
              <a:t>Fourth level</a:t>
            </a:r>
          </a:p>
          <a:p>
            <a:pPr lvl="4"/>
            <a:r>
              <a:rPr lang="el-GR" noProof="0" smtClean="0"/>
              <a:t>Fifth level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Constantia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Constantia" pitchFamily="18" charset="0"/>
              </a:defRPr>
            </a:lvl1pPr>
          </a:lstStyle>
          <a:p>
            <a:pPr>
              <a:defRPr/>
            </a:pPr>
            <a:fld id="{DC2666E0-E960-4FA4-8009-347719EA38D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223673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619CA-91B4-4A8C-8ED0-D00ACE2E91EF}" type="datetime1">
              <a:rPr lang="el-GR"/>
              <a:pPr>
                <a:defRPr/>
              </a:pPr>
              <a:t>3/6/2019</a:t>
            </a:fld>
            <a:endParaRPr lang="el-GR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FB4A4-C0DD-4863-A081-8B6E9F4A874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8F2FE8-F4E8-4DAC-92DB-22402D39E66A}" type="datetime1">
              <a:rPr lang="el-GR"/>
              <a:pPr>
                <a:defRPr/>
              </a:pPr>
              <a:t>3/6/2019</a:t>
            </a:fld>
            <a:endParaRPr lang="el-G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A7D86-DEE7-4CCC-ACED-4F730AFFD56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93F52-602C-48B8-A384-E60DCB18FDE3}" type="datetime1">
              <a:rPr lang="el-GR"/>
              <a:pPr>
                <a:defRPr/>
              </a:pPr>
              <a:t>3/6/2019</a:t>
            </a:fld>
            <a:endParaRPr lang="el-G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9B7BF-6745-4C83-9944-C017151423D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AA2D0-1FCD-4B3C-97FA-277C3D53F4A5}" type="datetime1">
              <a:rPr lang="el-GR"/>
              <a:pPr>
                <a:defRPr/>
              </a:pPr>
              <a:t>3/6/2019</a:t>
            </a:fld>
            <a:endParaRPr lang="el-G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AEF9D-AE4B-493F-A9E4-125C6E9E3AD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D1C70-EEEA-4FA0-B309-58376B801E2F}" type="datetime1">
              <a:rPr lang="el-GR"/>
              <a:pPr>
                <a:defRPr/>
              </a:pPr>
              <a:t>3/6/2019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30238-BEE3-4E45-A742-13D08F2B727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05077D-5CC2-4CB3-85ED-D6A5C70D9C11}" type="datetime1">
              <a:rPr lang="el-GR"/>
              <a:pPr>
                <a:defRPr/>
              </a:pPr>
              <a:t>3/6/2019</a:t>
            </a:fld>
            <a:endParaRPr lang="el-GR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919E3-7EE4-4383-AA91-9AB052BA75E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859758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F1CC9-1ECA-423E-9763-88804BCF603A}" type="datetime1">
              <a:rPr lang="el-GR"/>
              <a:pPr>
                <a:defRPr/>
              </a:pPr>
              <a:t>3/6/2019</a:t>
            </a:fld>
            <a:endParaRPr lang="el-GR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FFF59-BA36-47C6-B2DA-736767BB602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CDA3C-D45B-486F-A30D-17A3A673795D}" type="datetime1">
              <a:rPr lang="el-GR"/>
              <a:pPr>
                <a:defRPr/>
              </a:pPr>
              <a:t>3/6/2019</a:t>
            </a:fld>
            <a:endParaRPr lang="el-GR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BEEA0-F2C5-4174-9612-3940E8DE20C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007B4-9B97-445F-A8DF-DC081349A95C}" type="datetime1">
              <a:rPr lang="el-GR"/>
              <a:pPr>
                <a:defRPr/>
              </a:pPr>
              <a:t>3/6/2019</a:t>
            </a:fld>
            <a:endParaRPr lang="el-GR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8FDBB-3B70-4A3D-B99D-F19BE6F44A1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DD646-7F44-4E08-9E26-2EB122780FAE}" type="datetime1">
              <a:rPr lang="el-GR"/>
              <a:pPr>
                <a:defRPr/>
              </a:pPr>
              <a:t>3/6/2019</a:t>
            </a:fld>
            <a:endParaRPr lang="el-GR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EA13F-542F-4BDE-ADA8-8F023857251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>
              <a:latin typeface="+mn-lt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7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B3AFF-57E5-45FA-85F5-C53A94C84C8B}" type="datetime1">
              <a:rPr lang="el-GR"/>
              <a:pPr>
                <a:defRPr/>
              </a:pPr>
              <a:t>3/6/2019</a:t>
            </a:fld>
            <a:endParaRPr lang="el-GR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CE8B46-7D7D-4DA1-8FE1-8A51723A6E3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798F496-3E3D-4E8D-9656-97C0BEFFD28E}" type="datetime1">
              <a:rPr lang="el-GR"/>
              <a:pPr>
                <a:defRPr/>
              </a:pPr>
              <a:t>3/6/2019</a:t>
            </a:fld>
            <a:endParaRPr lang="el-G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rgbClr val="045C75"/>
                </a:solidFill>
                <a:latin typeface="Constantia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D80695C-A893-4555-857B-E355E230ACF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1800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1800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2" r:id="rId4"/>
    <p:sldLayoutId id="2147483681" r:id="rId5"/>
    <p:sldLayoutId id="2147483680" r:id="rId6"/>
    <p:sldLayoutId id="2147483679" r:id="rId7"/>
    <p:sldLayoutId id="2147483678" r:id="rId8"/>
    <p:sldLayoutId id="2147483686" r:id="rId9"/>
    <p:sldLayoutId id="2147483677" r:id="rId10"/>
    <p:sldLayoutId id="2147483676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476250"/>
            <a:ext cx="8229600" cy="2305050"/>
          </a:xfrm>
        </p:spPr>
        <p:txBody>
          <a:bodyPr/>
          <a:lstStyle/>
          <a:p>
            <a:r>
              <a:rPr lang="el-GR" sz="2000" b="1" smtClean="0">
                <a:solidFill>
                  <a:schemeClr val="tx1"/>
                </a:solidFill>
                <a:latin typeface="Times New Roman" pitchFamily="18" charset="0"/>
              </a:rPr>
              <a:t>5ο ΔΙΕΘΝΕΣ ΘΕΡΙΝΟ ΠΑΝΕΠΙΣΤΗΜΙΟ</a:t>
            </a:r>
            <a:br>
              <a:rPr lang="el-GR" sz="2000" b="1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en-US" sz="2000" b="1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en-US" sz="2000" b="1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el-GR" sz="2000" b="1" smtClean="0">
                <a:solidFill>
                  <a:schemeClr val="tx1"/>
                </a:solidFill>
                <a:latin typeface="Times New Roman" pitchFamily="18" charset="0"/>
              </a:rPr>
              <a:t>Ετερότητα στο σχολικό περιβάλλον και διδασκαλία της Ελληνικής </a:t>
            </a:r>
            <a:r>
              <a:rPr lang="en-US" sz="2000" b="1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en-US" sz="2000" b="1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el-GR" sz="2000" b="1" smtClean="0">
                <a:solidFill>
                  <a:schemeClr val="tx1"/>
                </a:solidFill>
                <a:latin typeface="Times New Roman" pitchFamily="18" charset="0"/>
              </a:rPr>
              <a:t>Γλώσσας με βάση τις αρχές της διαπολιτισμικής εκπαίδευσης και τις </a:t>
            </a:r>
            <a:r>
              <a:rPr lang="en-US" sz="2000" b="1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en-US" sz="2000" b="1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el-GR" sz="2000" b="1" smtClean="0">
                <a:solidFill>
                  <a:schemeClr val="tx1"/>
                </a:solidFill>
                <a:latin typeface="Times New Roman" pitchFamily="18" charset="0"/>
              </a:rPr>
              <a:t>τεχνικές του επικοινωνιακού μοντέλου</a:t>
            </a:r>
            <a:r>
              <a:rPr lang="el-GR" sz="200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55299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3860800"/>
            <a:ext cx="8229600" cy="2463800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en-US" b="1" dirty="0" smtClean="0"/>
              <a:t>                                      </a:t>
            </a:r>
            <a:r>
              <a:rPr lang="el-GR" b="1" dirty="0" smtClean="0">
                <a:solidFill>
                  <a:schemeClr val="bg1"/>
                </a:solidFill>
              </a:rPr>
              <a:t>Ναπολέων </a:t>
            </a:r>
            <a:r>
              <a:rPr lang="el-GR" b="1" smtClean="0">
                <a:solidFill>
                  <a:schemeClr val="bg1"/>
                </a:solidFill>
              </a:rPr>
              <a:t>Μήτσης</a:t>
            </a:r>
            <a:endParaRPr lang="el-GR" b="1" i="1" smtClean="0">
              <a:solidFill>
                <a:schemeClr val="bg1"/>
              </a:solidFill>
            </a:endParaRPr>
          </a:p>
          <a:p>
            <a:pPr algn="r">
              <a:buFont typeface="Wingdings 2" pitchFamily="18" charset="2"/>
              <a:buNone/>
            </a:pPr>
            <a:r>
              <a:rPr lang="el-GR" b="1" i="1" dirty="0" smtClean="0">
                <a:solidFill>
                  <a:schemeClr val="bg1"/>
                </a:solidFill>
              </a:rPr>
              <a:t> </a:t>
            </a:r>
            <a:r>
              <a:rPr lang="en-US" b="1" i="1" dirty="0" smtClean="0">
                <a:solidFill>
                  <a:schemeClr val="bg1"/>
                </a:solidFill>
              </a:rPr>
              <a:t>                               </a:t>
            </a:r>
            <a:r>
              <a:rPr lang="el-GR" b="1" i="1" dirty="0" smtClean="0">
                <a:solidFill>
                  <a:schemeClr val="bg1"/>
                </a:solidFill>
              </a:rPr>
              <a:t>Ομότιμος Καθηγητής 	</a:t>
            </a:r>
            <a:endParaRPr lang="en-US" b="1" i="1" dirty="0" smtClean="0">
              <a:solidFill>
                <a:schemeClr val="bg1"/>
              </a:solidFill>
            </a:endParaRPr>
          </a:p>
          <a:p>
            <a:pPr algn="r">
              <a:buFont typeface="Wingdings 2" pitchFamily="18" charset="2"/>
              <a:buNone/>
            </a:pPr>
            <a:r>
              <a:rPr lang="el-GR" b="1" i="1" dirty="0" smtClean="0">
                <a:solidFill>
                  <a:schemeClr val="bg1"/>
                </a:solidFill>
              </a:rPr>
              <a:t>Πανεπιστημίου Θεσσαλίας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/>
          </p:cNvSpPr>
          <p:nvPr>
            <p:ph type="title"/>
          </p:nvPr>
        </p:nvSpPr>
        <p:spPr>
          <a:xfrm>
            <a:off x="457200" y="1052513"/>
            <a:ext cx="8229600" cy="431800"/>
          </a:xfrm>
        </p:spPr>
        <p:txBody>
          <a:bodyPr/>
          <a:lstStyle/>
          <a:p>
            <a:r>
              <a:rPr lang="el-GR" sz="2000" b="1" smtClean="0">
                <a:latin typeface="Times New Roman" pitchFamily="18" charset="0"/>
              </a:rPr>
              <a:t>Μέτρα αντιμετώπισης της σχολικής ετερότητας  (δεκαετία 1990)</a:t>
            </a:r>
          </a:p>
        </p:txBody>
      </p:sp>
      <p:sp>
        <p:nvSpPr>
          <p:cNvPr id="57347" name="Rectangle 3"/>
          <p:cNvSpPr>
            <a:spLocks noGrp="1"/>
          </p:cNvSpPr>
          <p:nvPr>
            <p:ph type="body" idx="1"/>
          </p:nvPr>
        </p:nvSpPr>
        <p:spPr>
          <a:xfrm>
            <a:off x="457200" y="2205038"/>
            <a:ext cx="8229600" cy="4119562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smtClean="0"/>
              <a:t>    </a:t>
            </a:r>
            <a:r>
              <a:rPr lang="el-GR" sz="2000" smtClean="0">
                <a:latin typeface="Times New Roman" pitchFamily="18" charset="0"/>
              </a:rPr>
              <a:t>-Ψήφιση του νόμου 2413/96 με θέμα «Παιδεία Ομογενών και Διαπολιτισμική Εκπαίδευση». 			</a:t>
            </a:r>
            <a:endParaRPr lang="en-US" sz="2000" smtClean="0">
              <a:latin typeface="Times New Roman" pitchFamily="18" charset="0"/>
            </a:endParaRPr>
          </a:p>
          <a:p>
            <a:pPr>
              <a:buFontTx/>
              <a:buNone/>
            </a:pPr>
            <a:r>
              <a:rPr lang="en-US" sz="2000" smtClean="0">
                <a:latin typeface="Times New Roman" pitchFamily="18" charset="0"/>
              </a:rPr>
              <a:t>    </a:t>
            </a:r>
            <a:r>
              <a:rPr lang="el-GR" sz="2000" smtClean="0">
                <a:latin typeface="Times New Roman" pitchFamily="18" charset="0"/>
              </a:rPr>
              <a:t>-Ίδρυση «Ειδικής Γραμματείας Παιδείας Ομογενών και Διαπολιτισμικής Εκπαίδευσης» στο Υπουργείο Παιδείας. </a:t>
            </a:r>
            <a:endParaRPr lang="en-US" sz="2000" smtClean="0">
              <a:latin typeface="Times New Roman" pitchFamily="18" charset="0"/>
            </a:endParaRPr>
          </a:p>
          <a:p>
            <a:pPr>
              <a:buFontTx/>
              <a:buNone/>
            </a:pPr>
            <a:r>
              <a:rPr lang="en-US" sz="2000" smtClean="0">
                <a:latin typeface="Times New Roman" pitchFamily="18" charset="0"/>
              </a:rPr>
              <a:t>    </a:t>
            </a:r>
            <a:r>
              <a:rPr lang="el-GR" sz="2000" smtClean="0">
                <a:latin typeface="Times New Roman" pitchFamily="18" charset="0"/>
              </a:rPr>
              <a:t>-Ίδρυση του ΙΠΟΔΕ (Ινστιτούτου Παιδείας Ομογενών και Διαπολιτισμικής Εκπαίδευσης)		</a:t>
            </a:r>
            <a:r>
              <a:rPr lang="en-US" sz="2000" smtClean="0">
                <a:latin typeface="Times New Roman" pitchFamily="18" charset="0"/>
              </a:rPr>
              <a:t>                                                                                   </a:t>
            </a:r>
            <a:r>
              <a:rPr lang="el-GR" sz="2000" smtClean="0">
                <a:latin typeface="Times New Roman" pitchFamily="18" charset="0"/>
              </a:rPr>
              <a:t>-Λειτουργία Τάξεων Υποδοχής και Φροντιστηριακών Τμημάτων. </a:t>
            </a:r>
            <a:r>
              <a:rPr lang="en-US" sz="2000" smtClean="0">
                <a:latin typeface="Times New Roman" pitchFamily="18" charset="0"/>
              </a:rPr>
              <a:t>               </a:t>
            </a:r>
            <a:r>
              <a:rPr lang="el-GR" sz="2000" smtClean="0">
                <a:latin typeface="Times New Roman" pitchFamily="18" charset="0"/>
              </a:rPr>
              <a:t>-Επιλογή ενός αριθμού σχολείων και μετατροπή τους σε διαπολιτισμικά. </a:t>
            </a:r>
            <a:r>
              <a:rPr lang="en-US" sz="2000" smtClean="0">
                <a:latin typeface="Times New Roman" pitchFamily="18" charset="0"/>
              </a:rPr>
              <a:t>    </a:t>
            </a:r>
          </a:p>
          <a:p>
            <a:pPr>
              <a:buFontTx/>
              <a:buNone/>
            </a:pPr>
            <a:r>
              <a:rPr lang="en-US" sz="2000" smtClean="0">
                <a:latin typeface="Times New Roman" pitchFamily="18" charset="0"/>
              </a:rPr>
              <a:t>    </a:t>
            </a:r>
            <a:r>
              <a:rPr lang="el-GR" sz="2000" smtClean="0">
                <a:latin typeface="Times New Roman" pitchFamily="18" charset="0"/>
              </a:rPr>
              <a:t>-Υλοποίηση σειράς αντίστοιχων ευρωπαϊκών προγραμμάτων.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420688"/>
          </a:xfrm>
        </p:spPr>
        <p:txBody>
          <a:bodyPr/>
          <a:lstStyle/>
          <a:p>
            <a:r>
              <a:rPr lang="el-GR" sz="2800" b="1" smtClean="0">
                <a:latin typeface="Times New Roman" pitchFamily="18" charset="0"/>
              </a:rPr>
              <a:t>Φορείς υλοποίησης των μέτρων  (δεκαετία 1990)</a:t>
            </a:r>
          </a:p>
        </p:txBody>
      </p:sp>
      <p:sp>
        <p:nvSpPr>
          <p:cNvPr id="58371" name="Rectangle 3"/>
          <p:cNvSpPr>
            <a:spLocks noGrp="1"/>
          </p:cNvSpPr>
          <p:nvPr>
            <p:ph type="body" idx="1"/>
          </p:nvPr>
        </p:nvSpPr>
        <p:spPr>
          <a:xfrm>
            <a:off x="457200" y="1557338"/>
            <a:ext cx="8229600" cy="4767262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000" i="1" smtClean="0">
                <a:latin typeface="Times New Roman" pitchFamily="18" charset="0"/>
              </a:rPr>
              <a:t>     </a:t>
            </a:r>
            <a:r>
              <a:rPr lang="en-US" sz="2400" i="1" smtClean="0">
                <a:latin typeface="Times New Roman" pitchFamily="18" charset="0"/>
              </a:rPr>
              <a:t>- </a:t>
            </a:r>
            <a:r>
              <a:rPr lang="el-GR" sz="2400" i="1" smtClean="0">
                <a:latin typeface="Times New Roman" pitchFamily="18" charset="0"/>
              </a:rPr>
              <a:t>Παιδαγωγικό Ινστιτούτο  					</a:t>
            </a:r>
            <a:r>
              <a:rPr lang="en-US" sz="2400" i="1" smtClean="0">
                <a:latin typeface="Times New Roman" pitchFamily="18" charset="0"/>
              </a:rPr>
              <a:t>          </a:t>
            </a:r>
            <a:r>
              <a:rPr lang="el-GR" sz="2400" i="1" smtClean="0">
                <a:latin typeface="Times New Roman" pitchFamily="18" charset="0"/>
              </a:rPr>
              <a:t> </a:t>
            </a:r>
            <a:endParaRPr lang="en-US" sz="2400" i="1" smtClean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i="1" smtClean="0">
                <a:latin typeface="Times New Roman" pitchFamily="18" charset="0"/>
              </a:rPr>
              <a:t>     </a:t>
            </a:r>
            <a:r>
              <a:rPr lang="el-GR" sz="2400" i="1" smtClean="0">
                <a:latin typeface="Times New Roman" pitchFamily="18" charset="0"/>
              </a:rPr>
              <a:t>-</a:t>
            </a:r>
            <a:r>
              <a:rPr lang="en-US" sz="2400" i="1" smtClean="0">
                <a:latin typeface="Times New Roman" pitchFamily="18" charset="0"/>
              </a:rPr>
              <a:t> </a:t>
            </a:r>
            <a:r>
              <a:rPr lang="el-GR" sz="2400" i="1" smtClean="0">
                <a:latin typeface="Times New Roman" pitchFamily="18" charset="0"/>
              </a:rPr>
              <a:t>Κέντρο Εκπαιδευτικής Έρευνας (ΚΕΕ)</a:t>
            </a:r>
            <a:endParaRPr lang="en-US" sz="2400" i="1" smtClean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i="1" smtClean="0">
                <a:latin typeface="Times New Roman" pitchFamily="18" charset="0"/>
              </a:rPr>
              <a:t>     </a:t>
            </a:r>
            <a:r>
              <a:rPr lang="el-GR" sz="2400" i="1" smtClean="0">
                <a:latin typeface="Times New Roman" pitchFamily="18" charset="0"/>
              </a:rPr>
              <a:t>-</a:t>
            </a:r>
            <a:r>
              <a:rPr lang="en-US" sz="2400" i="1" smtClean="0">
                <a:latin typeface="Times New Roman" pitchFamily="18" charset="0"/>
              </a:rPr>
              <a:t> </a:t>
            </a:r>
            <a:r>
              <a:rPr lang="el-GR" sz="2400" i="1" smtClean="0">
                <a:latin typeface="Times New Roman" pitchFamily="18" charset="0"/>
              </a:rPr>
              <a:t>Ινστιτούτο Παιδείας Ομογενών και Διαπολιτισμικής Εκπαίδευσης (ΙΠΟΔΕ) </a:t>
            </a:r>
            <a:endParaRPr lang="en-US" sz="2400" i="1" smtClean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l-GR" sz="2400" i="1" smtClean="0">
                <a:latin typeface="Times New Roman" pitchFamily="18" charset="0"/>
              </a:rPr>
              <a:t>     -Κέντρο Ελληνικής Γλώσσας (ΚΕΓ) </a:t>
            </a:r>
            <a:endParaRPr lang="en-US" sz="2400" i="1" smtClean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l-GR" sz="2400" i="1" smtClean="0">
                <a:latin typeface="Times New Roman" pitchFamily="18" charset="0"/>
              </a:rPr>
              <a:t>	</a:t>
            </a:r>
            <a:r>
              <a:rPr lang="en-US" sz="2400" i="1" smtClean="0">
                <a:latin typeface="Times New Roman" pitchFamily="18" charset="0"/>
              </a:rPr>
              <a:t> </a:t>
            </a:r>
            <a:r>
              <a:rPr lang="el-GR" sz="2400" i="1" smtClean="0">
                <a:latin typeface="Times New Roman" pitchFamily="18" charset="0"/>
              </a:rPr>
              <a:t>-Εθνικό Ίδρυμα Νεότητας (ΕΙΝ),</a:t>
            </a:r>
            <a:endParaRPr lang="en-US" sz="2400" i="1" smtClean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l-GR" sz="2400" i="1" smtClean="0">
                <a:latin typeface="Times New Roman" pitchFamily="18" charset="0"/>
              </a:rPr>
              <a:t> 	</a:t>
            </a:r>
            <a:r>
              <a:rPr lang="en-US" sz="2400" i="1" smtClean="0">
                <a:latin typeface="Times New Roman" pitchFamily="18" charset="0"/>
              </a:rPr>
              <a:t> </a:t>
            </a:r>
            <a:r>
              <a:rPr lang="el-GR" sz="2400" i="1" smtClean="0">
                <a:latin typeface="Times New Roman" pitchFamily="18" charset="0"/>
              </a:rPr>
              <a:t>-Γενική Γραμματεία Λαϊκής Επιμόρφωσης (ΓΓΛΕ) 	</a:t>
            </a:r>
            <a:endParaRPr lang="en-US" sz="2400" i="1" smtClean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l-GR" sz="2400" i="1" smtClean="0">
                <a:latin typeface="Times New Roman" pitchFamily="18" charset="0"/>
              </a:rPr>
              <a:t>	</a:t>
            </a:r>
            <a:r>
              <a:rPr lang="en-US" sz="2400" i="1" smtClean="0">
                <a:latin typeface="Times New Roman" pitchFamily="18" charset="0"/>
              </a:rPr>
              <a:t> </a:t>
            </a:r>
            <a:r>
              <a:rPr lang="el-GR" sz="2400" i="1" smtClean="0">
                <a:latin typeface="Times New Roman" pitchFamily="18" charset="0"/>
              </a:rPr>
              <a:t>-Νομαρχιακές Επιτροπές Λαϊκής Επιμόρφωσης (ΝΕΛΕ) </a:t>
            </a:r>
            <a:endParaRPr lang="en-US" sz="2400" i="1" smtClean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l-GR" sz="2400" i="1" smtClean="0">
                <a:latin typeface="Times New Roman" pitchFamily="18" charset="0"/>
              </a:rPr>
              <a:t>	</a:t>
            </a:r>
            <a:r>
              <a:rPr lang="en-US" sz="2400" i="1" smtClean="0">
                <a:latin typeface="Times New Roman" pitchFamily="18" charset="0"/>
              </a:rPr>
              <a:t> </a:t>
            </a:r>
            <a:r>
              <a:rPr lang="el-GR" sz="2400" i="1" smtClean="0">
                <a:latin typeface="Times New Roman" pitchFamily="18" charset="0"/>
              </a:rPr>
              <a:t>-Τμήματα των Πανεπιστημίων</a:t>
            </a:r>
            <a:endParaRPr lang="en-US" sz="2400" i="1" smtClean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l-GR" sz="2400" i="1" smtClean="0">
                <a:latin typeface="Times New Roman" pitchFamily="18" charset="0"/>
              </a:rPr>
              <a:t>	</a:t>
            </a:r>
            <a:r>
              <a:rPr lang="en-US" sz="2400" i="1" smtClean="0">
                <a:latin typeface="Times New Roman" pitchFamily="18" charset="0"/>
              </a:rPr>
              <a:t> </a:t>
            </a:r>
            <a:r>
              <a:rPr lang="el-GR" sz="2400" i="1" smtClean="0">
                <a:latin typeface="Times New Roman" pitchFamily="18" charset="0"/>
              </a:rPr>
              <a:t>- Διαπολιτισμικά  σχολεία </a:t>
            </a:r>
            <a:endParaRPr lang="en-US" sz="2400" i="1" smtClean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l-GR" sz="2400" i="1" smtClean="0">
                <a:latin typeface="Times New Roman" pitchFamily="18" charset="0"/>
              </a:rPr>
              <a:t>	 -Διάφορα νομικά πρόσωπα 	</a:t>
            </a:r>
            <a:endParaRPr lang="en-US" sz="2400" i="1" smtClean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l-GR" sz="2400" i="1" smtClean="0">
                <a:latin typeface="Times New Roman" pitchFamily="18" charset="0"/>
              </a:rPr>
              <a:t>	</a:t>
            </a:r>
            <a:r>
              <a:rPr lang="en-US" sz="2400" i="1" smtClean="0">
                <a:latin typeface="Times New Roman" pitchFamily="18" charset="0"/>
              </a:rPr>
              <a:t> </a:t>
            </a:r>
            <a:r>
              <a:rPr lang="el-GR" sz="2400" i="1" smtClean="0">
                <a:latin typeface="Times New Roman" pitchFamily="18" charset="0"/>
              </a:rPr>
              <a:t>- Πολιτιστικοί ή άλλοι σύλλογο</a:t>
            </a:r>
            <a:r>
              <a:rPr lang="el-GR" sz="2400" smtClean="0">
                <a:latin typeface="Times New Roman" pitchFamily="18" charset="0"/>
              </a:rPr>
              <a:t>ι </a:t>
            </a:r>
            <a:endParaRPr lang="en-US" sz="240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smtClean="0">
                <a:latin typeface="Times New Roman" pitchFamily="18" charset="0"/>
              </a:rPr>
              <a:t>    </a:t>
            </a:r>
            <a:r>
              <a:rPr lang="el-GR" sz="2400" smtClean="0">
                <a:latin typeface="Times New Roman" pitchFamily="18" charset="0"/>
              </a:rPr>
              <a:t> </a:t>
            </a:r>
            <a:r>
              <a:rPr lang="en-US" sz="2400" smtClean="0">
                <a:latin typeface="Times New Roman" pitchFamily="18" charset="0"/>
              </a:rPr>
              <a:t>- </a:t>
            </a:r>
            <a:r>
              <a:rPr lang="el-GR" sz="2400" i="1" smtClean="0">
                <a:latin typeface="Times New Roman" pitchFamily="18" charset="0"/>
              </a:rPr>
              <a:t>Ποικιλώνυμοι ιδιωτικοί φορείς</a:t>
            </a:r>
            <a:r>
              <a:rPr lang="el-GR" sz="2400" smtClean="0">
                <a:latin typeface="Times New Roman" pitchFamily="18" charset="0"/>
              </a:rPr>
              <a:t> κλπ.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/>
          </p:cNvSpPr>
          <p:nvPr>
            <p:ph type="title"/>
          </p:nvPr>
        </p:nvSpPr>
        <p:spPr>
          <a:xfrm>
            <a:off x="457200" y="549275"/>
            <a:ext cx="8229600" cy="1298575"/>
          </a:xfrm>
        </p:spPr>
        <p:txBody>
          <a:bodyPr/>
          <a:lstStyle/>
          <a:p>
            <a:r>
              <a:rPr lang="el-GR" sz="2400" b="1" smtClean="0">
                <a:latin typeface="Times New Roman" pitchFamily="18" charset="0"/>
              </a:rPr>
              <a:t>Μοντέλα διαχείρισης της ετερότητας</a:t>
            </a:r>
            <a:r>
              <a:rPr lang="el-GR" sz="2400" b="1" i="1" smtClean="0">
                <a:latin typeface="Times New Roman" pitchFamily="18" charset="0"/>
              </a:rPr>
              <a:t/>
            </a:r>
            <a:br>
              <a:rPr lang="el-GR" sz="2400" b="1" i="1" smtClean="0">
                <a:latin typeface="Times New Roman" pitchFamily="18" charset="0"/>
              </a:rPr>
            </a:br>
            <a:r>
              <a:rPr lang="en-US" sz="2400" b="1" i="1" smtClean="0">
                <a:latin typeface="Times New Roman" pitchFamily="18" charset="0"/>
              </a:rPr>
              <a:t>(i</a:t>
            </a:r>
            <a:r>
              <a:rPr lang="el-GR" sz="2400" b="1" i="1" smtClean="0">
                <a:latin typeface="Times New Roman" pitchFamily="18" charset="0"/>
              </a:rPr>
              <a:t>)</a:t>
            </a:r>
            <a:r>
              <a:rPr lang="en-US" sz="2400" b="1" i="1" smtClean="0">
                <a:latin typeface="Times New Roman" pitchFamily="18" charset="0"/>
              </a:rPr>
              <a:t>	</a:t>
            </a:r>
            <a:r>
              <a:rPr lang="el-GR" sz="2400" b="1" i="1" smtClean="0">
                <a:latin typeface="Times New Roman" pitchFamily="18" charset="0"/>
              </a:rPr>
              <a:t>Μονοδιάστατα</a:t>
            </a:r>
            <a:r>
              <a:rPr lang="el-GR" sz="2400" b="1" smtClean="0">
                <a:latin typeface="Times New Roman" pitchFamily="18" charset="0"/>
              </a:rPr>
              <a:t> ή </a:t>
            </a:r>
            <a:r>
              <a:rPr lang="el-GR" sz="2400" b="1" i="1" smtClean="0">
                <a:latin typeface="Times New Roman" pitchFamily="18" charset="0"/>
              </a:rPr>
              <a:t>παραδοσιακά</a:t>
            </a:r>
            <a:br>
              <a:rPr lang="el-GR" sz="2400" b="1" i="1" smtClean="0">
                <a:latin typeface="Times New Roman" pitchFamily="18" charset="0"/>
              </a:rPr>
            </a:br>
            <a:r>
              <a:rPr lang="el-GR" sz="2400" b="1" i="1" smtClean="0">
                <a:latin typeface="Times New Roman" pitchFamily="18" charset="0"/>
              </a:rPr>
              <a:t>(</a:t>
            </a:r>
            <a:r>
              <a:rPr lang="en-US" sz="2400" b="1" i="1" smtClean="0">
                <a:latin typeface="Times New Roman" pitchFamily="18" charset="0"/>
              </a:rPr>
              <a:t>ii</a:t>
            </a:r>
            <a:r>
              <a:rPr lang="el-GR" sz="2400" b="1" i="1" smtClean="0">
                <a:latin typeface="Times New Roman" pitchFamily="18" charset="0"/>
              </a:rPr>
              <a:t>)	Πολυδιάστατα</a:t>
            </a:r>
            <a:r>
              <a:rPr lang="el-GR" sz="2400" b="1" smtClean="0">
                <a:latin typeface="Times New Roman" pitchFamily="18" charset="0"/>
              </a:rPr>
              <a:t> ή </a:t>
            </a:r>
            <a:r>
              <a:rPr lang="el-GR" sz="2400" b="1" i="1" smtClean="0">
                <a:latin typeface="Times New Roman" pitchFamily="18" charset="0"/>
              </a:rPr>
              <a:t>σύγχρονα</a:t>
            </a:r>
          </a:p>
        </p:txBody>
      </p:sp>
      <p:sp>
        <p:nvSpPr>
          <p:cNvPr id="59395" name="Rectangle 3"/>
          <p:cNvSpPr>
            <a:spLocks noGrp="1"/>
          </p:cNvSpPr>
          <p:nvPr>
            <p:ph type="body" idx="1"/>
          </p:nvPr>
        </p:nvSpPr>
        <p:spPr>
          <a:xfrm>
            <a:off x="457200" y="2420938"/>
            <a:ext cx="8229600" cy="3903662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i="1" smtClean="0"/>
              <a:t>     </a:t>
            </a:r>
            <a:r>
              <a:rPr lang="el-GR" i="1" smtClean="0"/>
              <a:t>Στα μονοδιάστατα</a:t>
            </a:r>
            <a:r>
              <a:rPr lang="el-GR" smtClean="0"/>
              <a:t> ή </a:t>
            </a:r>
            <a:r>
              <a:rPr lang="el-GR" i="1" smtClean="0"/>
              <a:t>παραδοσιακά εντάσσονται:</a:t>
            </a:r>
            <a:endParaRPr lang="el-GR" smtClean="0"/>
          </a:p>
          <a:p>
            <a:pPr>
              <a:buFont typeface="Wingdings 2" pitchFamily="18" charset="2"/>
              <a:buNone/>
            </a:pPr>
            <a:r>
              <a:rPr lang="el-GR" smtClean="0"/>
              <a:t> </a:t>
            </a:r>
            <a:r>
              <a:rPr lang="en-US" smtClean="0"/>
              <a:t>		</a:t>
            </a:r>
            <a:r>
              <a:rPr lang="el-GR" smtClean="0"/>
              <a:t>(α) το μοντέλο </a:t>
            </a:r>
            <a:r>
              <a:rPr lang="el-GR" i="1" smtClean="0"/>
              <a:t>αφομοίωσης</a:t>
            </a:r>
            <a:r>
              <a:rPr lang="el-GR" smtClean="0"/>
              <a:t> 				(β) το μοντέλο </a:t>
            </a:r>
            <a:r>
              <a:rPr lang="el-GR" i="1" smtClean="0"/>
              <a:t>ένταξης </a:t>
            </a:r>
            <a:r>
              <a:rPr lang="el-GR" smtClean="0"/>
              <a:t>ή </a:t>
            </a:r>
            <a:r>
              <a:rPr lang="el-GR" i="1" smtClean="0"/>
              <a:t>ενσωμάτωσης</a:t>
            </a:r>
            <a:endParaRPr lang="en-US" i="1" smtClean="0"/>
          </a:p>
          <a:p>
            <a:pPr>
              <a:buFont typeface="Wingdings 2" pitchFamily="18" charset="2"/>
              <a:buNone/>
            </a:pPr>
            <a:endParaRPr lang="el-GR" i="1" smtClean="0"/>
          </a:p>
          <a:p>
            <a:pPr>
              <a:buFont typeface="Wingdings 2" pitchFamily="18" charset="2"/>
              <a:buNone/>
            </a:pPr>
            <a:r>
              <a:rPr lang="en-US" i="1" smtClean="0"/>
              <a:t>     </a:t>
            </a:r>
            <a:r>
              <a:rPr lang="el-GR" i="1" smtClean="0"/>
              <a:t>Στα πολυδιάστατα</a:t>
            </a:r>
            <a:r>
              <a:rPr lang="el-GR" smtClean="0"/>
              <a:t> ή </a:t>
            </a:r>
            <a:r>
              <a:rPr lang="el-GR" i="1" smtClean="0"/>
              <a:t>σύγχρονα εντάσσονται:</a:t>
            </a:r>
          </a:p>
          <a:p>
            <a:pPr>
              <a:buFont typeface="Wingdings 2" pitchFamily="18" charset="2"/>
              <a:buNone/>
            </a:pPr>
            <a:r>
              <a:rPr lang="el-GR" i="1" smtClean="0"/>
              <a:t>		</a:t>
            </a:r>
            <a:r>
              <a:rPr lang="el-GR" smtClean="0"/>
              <a:t> (γ) το </a:t>
            </a:r>
            <a:r>
              <a:rPr lang="el-GR" i="1" smtClean="0"/>
              <a:t>πολυπολιτισμικό μοντέλο				 </a:t>
            </a:r>
            <a:r>
              <a:rPr lang="el-GR" smtClean="0"/>
              <a:t>(δ) το </a:t>
            </a:r>
            <a:r>
              <a:rPr lang="el-GR" i="1" smtClean="0"/>
              <a:t>διαπολιτισμικό</a:t>
            </a:r>
            <a:r>
              <a:rPr lang="el-GR" smtClean="0"/>
              <a:t> μοντέλο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08025"/>
          </a:xfrm>
        </p:spPr>
        <p:txBody>
          <a:bodyPr/>
          <a:lstStyle/>
          <a:p>
            <a:r>
              <a:rPr lang="el-GR" sz="2800" b="1" smtClean="0">
                <a:latin typeface="Times New Roman" pitchFamily="18" charset="0"/>
              </a:rPr>
              <a:t>Τα αξιώματα της διαπολιτισμικής εκπαίδευσης</a:t>
            </a:r>
          </a:p>
        </p:txBody>
      </p:sp>
      <p:sp>
        <p:nvSpPr>
          <p:cNvPr id="6041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        </a:t>
            </a:r>
            <a:r>
              <a:rPr lang="el-GR" sz="2400" smtClean="0"/>
              <a:t>(</a:t>
            </a:r>
            <a:r>
              <a:rPr lang="en-US" sz="2400" smtClean="0"/>
              <a:t>i</a:t>
            </a:r>
            <a:r>
              <a:rPr lang="el-GR" sz="2400" smtClean="0"/>
              <a:t>) Το αξίωμα της ισοτιμίας των πολιτισμών και των </a:t>
            </a:r>
            <a:r>
              <a:rPr lang="en-US" sz="2400" smtClean="0"/>
              <a:t>	</a:t>
            </a:r>
            <a:r>
              <a:rPr lang="el-GR" sz="2400" smtClean="0"/>
              <a:t>γλωσσών	</a:t>
            </a:r>
            <a:endParaRPr lang="en-US" sz="2400" smtClean="0"/>
          </a:p>
          <a:p>
            <a:pPr>
              <a:buFont typeface="Wingdings 2" pitchFamily="18" charset="2"/>
              <a:buNone/>
            </a:pPr>
            <a:r>
              <a:rPr lang="el-GR" sz="2400" smtClean="0"/>
              <a:t>		</a:t>
            </a:r>
            <a:endParaRPr lang="en-US" sz="2400" smtClean="0"/>
          </a:p>
          <a:p>
            <a:pPr lvl="2">
              <a:buFont typeface="Wingdings 2" pitchFamily="18" charset="2"/>
              <a:buNone/>
            </a:pPr>
            <a:r>
              <a:rPr lang="el-GR" sz="2400" smtClean="0"/>
              <a:t>(</a:t>
            </a:r>
            <a:r>
              <a:rPr lang="en-US" sz="2400" smtClean="0"/>
              <a:t>ii</a:t>
            </a:r>
            <a:r>
              <a:rPr lang="el-GR" sz="2400" smtClean="0"/>
              <a:t>) Η αντιμετώπιση της ετερότητας ως διαφοράς και όχι ως μειονεξίας ή ελλείμματος										</a:t>
            </a:r>
            <a:endParaRPr lang="en-US" sz="2400" smtClean="0"/>
          </a:p>
          <a:p>
            <a:pPr lvl="2">
              <a:buFont typeface="Wingdings 2" pitchFamily="18" charset="2"/>
              <a:buNone/>
            </a:pPr>
            <a:r>
              <a:rPr lang="el-GR" sz="2400" smtClean="0"/>
              <a:t>(</a:t>
            </a:r>
            <a:r>
              <a:rPr lang="en-US" sz="2400" smtClean="0"/>
              <a:t>iii</a:t>
            </a:r>
            <a:r>
              <a:rPr lang="el-GR" sz="2400" smtClean="0"/>
              <a:t>) Η αναζήτηση κατάλληλων διδακτικών αρχών, μεθόδων και τρόπων παρέμβασης που οδηγούν στην υπέρβαση των διαφορών και στην παροχή ίσων ευκαιριών σε όλους τους μαθητές.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563563"/>
          </a:xfrm>
        </p:spPr>
        <p:txBody>
          <a:bodyPr/>
          <a:lstStyle/>
          <a:p>
            <a:r>
              <a:rPr lang="el-GR" sz="2400" b="1" smtClean="0">
                <a:latin typeface="Times New Roman" pitchFamily="18" charset="0"/>
              </a:rPr>
              <a:t>Βασικές μεθοδολογικές αρχές του επικοινωνιακού μοντέλου</a:t>
            </a:r>
          </a:p>
        </p:txBody>
      </p:sp>
      <p:sp>
        <p:nvSpPr>
          <p:cNvPr id="61443" name="Rectangle 3"/>
          <p:cNvSpPr>
            <a:spLocks noGrp="1"/>
          </p:cNvSpPr>
          <p:nvPr>
            <p:ph type="body" idx="1"/>
          </p:nvPr>
        </p:nvSpPr>
        <p:spPr>
          <a:xfrm>
            <a:off x="457200" y="1628775"/>
            <a:ext cx="8229600" cy="46958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l-GR" sz="1700" smtClean="0"/>
              <a:t> (</a:t>
            </a:r>
            <a:r>
              <a:rPr lang="en-US" sz="1700" smtClean="0"/>
              <a:t>i</a:t>
            </a:r>
            <a:r>
              <a:rPr lang="el-GR" sz="1700" smtClean="0"/>
              <a:t>) Σκοπός της γλωσσικής διδασκαλίας είναι η ανάπτυξη της επικοινωνιακής ικανότητας. 											</a:t>
            </a:r>
            <a:endParaRPr lang="en-US" sz="1700" smtClean="0"/>
          </a:p>
          <a:p>
            <a:pPr>
              <a:lnSpc>
                <a:spcPct val="80000"/>
              </a:lnSpc>
            </a:pPr>
            <a:r>
              <a:rPr lang="el-GR" sz="1700" smtClean="0"/>
              <a:t>(</a:t>
            </a:r>
            <a:r>
              <a:rPr lang="en-US" sz="1700" smtClean="0"/>
              <a:t>ii</a:t>
            </a:r>
            <a:r>
              <a:rPr lang="el-GR" sz="1700" smtClean="0"/>
              <a:t>) Η γλώσσα κατακτάται με συμμετοχή του μαθητή σε σκόπιμα οργανωμένη γλωσσική δραστηριότητα. 									</a:t>
            </a:r>
            <a:endParaRPr lang="en-US" sz="1700" smtClean="0"/>
          </a:p>
          <a:p>
            <a:pPr>
              <a:lnSpc>
                <a:spcPct val="80000"/>
              </a:lnSpc>
            </a:pPr>
            <a:r>
              <a:rPr lang="el-GR" sz="1700" smtClean="0"/>
              <a:t>(</a:t>
            </a:r>
            <a:r>
              <a:rPr lang="en-US" sz="1700" smtClean="0"/>
              <a:t>iii</a:t>
            </a:r>
            <a:r>
              <a:rPr lang="el-GR" sz="1700" smtClean="0"/>
              <a:t>) Η γλωσσική δραστηριότητα της τάξης είναι λόγος λειτουργικός, ζωντανός και βιωματικός.										</a:t>
            </a:r>
            <a:endParaRPr lang="en-US" sz="1700" smtClean="0"/>
          </a:p>
          <a:p>
            <a:pPr>
              <a:lnSpc>
                <a:spcPct val="80000"/>
              </a:lnSpc>
            </a:pPr>
            <a:r>
              <a:rPr lang="el-GR" sz="1700" smtClean="0"/>
              <a:t>(</a:t>
            </a:r>
            <a:r>
              <a:rPr lang="en-US" sz="1700" smtClean="0"/>
              <a:t>iv</a:t>
            </a:r>
            <a:r>
              <a:rPr lang="el-GR" sz="1700" smtClean="0"/>
              <a:t>) Ταυτόχρονα με την επικοινωνιακή ικανότητα προβλέπεται αντίστοιχη ανάπτυξη και της γλωσσικής.									</a:t>
            </a:r>
            <a:endParaRPr lang="en-US" sz="1700" smtClean="0"/>
          </a:p>
          <a:p>
            <a:pPr>
              <a:lnSpc>
                <a:spcPct val="80000"/>
              </a:lnSpc>
            </a:pPr>
            <a:r>
              <a:rPr lang="el-GR" sz="1700" smtClean="0"/>
              <a:t>(</a:t>
            </a:r>
            <a:r>
              <a:rPr lang="en-US" sz="1700" smtClean="0"/>
              <a:t>v</a:t>
            </a:r>
            <a:r>
              <a:rPr lang="el-GR" sz="1700" smtClean="0"/>
              <a:t>) Οι κανόνες λειτουργίας της γλώσσας  πρέπει να προκύπτουν επαγωγικά ως ‘ανακάλυψη’ των ίδιων των παιδιών.								</a:t>
            </a:r>
            <a:endParaRPr lang="en-US" sz="1700" smtClean="0"/>
          </a:p>
          <a:p>
            <a:pPr>
              <a:lnSpc>
                <a:spcPct val="80000"/>
              </a:lnSpc>
            </a:pPr>
            <a:r>
              <a:rPr lang="el-GR" sz="1700" smtClean="0"/>
              <a:t>(</a:t>
            </a:r>
            <a:r>
              <a:rPr lang="en-US" sz="1700" smtClean="0"/>
              <a:t>vi</a:t>
            </a:r>
            <a:r>
              <a:rPr lang="el-GR" sz="1700" smtClean="0"/>
              <a:t>) Ο μαθητής  αποτελεί το επίκεντρο της διδασκαλίας, 				</a:t>
            </a:r>
            <a:endParaRPr lang="en-US" sz="1700" smtClean="0"/>
          </a:p>
          <a:p>
            <a:pPr>
              <a:lnSpc>
                <a:spcPct val="80000"/>
              </a:lnSpc>
            </a:pPr>
            <a:r>
              <a:rPr lang="el-GR" sz="1700" smtClean="0"/>
              <a:t>(</a:t>
            </a:r>
            <a:r>
              <a:rPr lang="en-US" sz="1700" smtClean="0"/>
              <a:t>vii</a:t>
            </a:r>
            <a:r>
              <a:rPr lang="el-GR" sz="1700" smtClean="0"/>
              <a:t>) Το λάθος αντιμετωπίζεται ως φυσικό και αναμενόμενο φαινόμενο.</a:t>
            </a:r>
            <a:endParaRPr lang="en-US" sz="1700" smtClean="0"/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l-GR" sz="1700" smtClean="0"/>
              <a:t>	</a:t>
            </a:r>
            <a:endParaRPr lang="en-US" sz="1700" smtClean="0"/>
          </a:p>
          <a:p>
            <a:pPr>
              <a:lnSpc>
                <a:spcPct val="80000"/>
              </a:lnSpc>
            </a:pPr>
            <a:r>
              <a:rPr lang="el-GR" sz="1700" smtClean="0"/>
              <a:t>(</a:t>
            </a:r>
            <a:r>
              <a:rPr lang="en-US" sz="1700" smtClean="0"/>
              <a:t>viii</a:t>
            </a:r>
            <a:r>
              <a:rPr lang="el-GR" sz="1700" smtClean="0"/>
              <a:t>) Ο λόγος που παράγεται στην τάξη, αξιολογείται από τους ίδιους τους μαθητές.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52488"/>
          </a:xfrm>
        </p:spPr>
        <p:txBody>
          <a:bodyPr/>
          <a:lstStyle/>
          <a:p>
            <a:r>
              <a:rPr lang="el-GR" sz="2400" b="1" smtClean="0">
                <a:latin typeface="Times New Roman" pitchFamily="18" charset="0"/>
              </a:rPr>
              <a:t>Τεχνικές διδασκαλίας του επικοινωνιακού μοντέλου			</a:t>
            </a:r>
          </a:p>
        </p:txBody>
      </p:sp>
      <p:sp>
        <p:nvSpPr>
          <p:cNvPr id="62467" name="Rectangle 3"/>
          <p:cNvSpPr>
            <a:spLocks noGrp="1"/>
          </p:cNvSpPr>
          <p:nvPr>
            <p:ph type="body" idx="1"/>
          </p:nvPr>
        </p:nvSpPr>
        <p:spPr>
          <a:xfrm>
            <a:off x="457200" y="1412875"/>
            <a:ext cx="8229600" cy="4911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l-GR" sz="2200" smtClean="0"/>
              <a:t>-Περιγραφή ή σχολιασμός εικόνας, φωτογραφίας, αντικειμένου κλπ. </a:t>
            </a:r>
          </a:p>
          <a:p>
            <a:pPr>
              <a:lnSpc>
                <a:spcPct val="90000"/>
              </a:lnSpc>
            </a:pPr>
            <a:r>
              <a:rPr lang="el-GR" sz="2200" smtClean="0"/>
              <a:t>-Περιγραφή ιστορίας που δίνεται με σειρά εικόνων</a:t>
            </a:r>
          </a:p>
          <a:p>
            <a:pPr>
              <a:lnSpc>
                <a:spcPct val="90000"/>
              </a:lnSpc>
            </a:pPr>
            <a:r>
              <a:rPr lang="el-GR" sz="2200" smtClean="0"/>
              <a:t>-Συζήτηση με αφορμή κάποιο επίκαιρο ή ενδιαφέρον για τα παιδιά γεγονός</a:t>
            </a:r>
          </a:p>
          <a:p>
            <a:pPr>
              <a:lnSpc>
                <a:spcPct val="90000"/>
              </a:lnSpc>
            </a:pPr>
            <a:r>
              <a:rPr lang="el-GR" sz="2200" smtClean="0"/>
              <a:t> -Αυτοπαρουσίαση</a:t>
            </a:r>
          </a:p>
          <a:p>
            <a:pPr>
              <a:lnSpc>
                <a:spcPct val="90000"/>
              </a:lnSpc>
            </a:pPr>
            <a:r>
              <a:rPr lang="el-GR" sz="2200" smtClean="0"/>
              <a:t>-Περιγραφή ενός οικείου προσώπου </a:t>
            </a:r>
          </a:p>
          <a:p>
            <a:pPr>
              <a:lnSpc>
                <a:spcPct val="90000"/>
              </a:lnSpc>
            </a:pPr>
            <a:r>
              <a:rPr lang="el-GR" sz="2200" smtClean="0"/>
              <a:t>-Διεκπεραίωση συνήθων συναλλαγών</a:t>
            </a:r>
          </a:p>
          <a:p>
            <a:pPr>
              <a:lnSpc>
                <a:spcPct val="90000"/>
              </a:lnSpc>
            </a:pPr>
            <a:r>
              <a:rPr lang="el-GR" sz="2200" smtClean="0"/>
              <a:t>-Κοινωνικές επαφές </a:t>
            </a:r>
          </a:p>
          <a:p>
            <a:pPr>
              <a:lnSpc>
                <a:spcPct val="90000"/>
              </a:lnSpc>
            </a:pPr>
            <a:r>
              <a:rPr lang="el-GR" sz="2200" smtClean="0"/>
              <a:t>-Χρήση μιμητικών δραστηριοτήτων και ανάληψη ρόλων  </a:t>
            </a:r>
          </a:p>
          <a:p>
            <a:pPr>
              <a:lnSpc>
                <a:spcPct val="90000"/>
              </a:lnSpc>
            </a:pPr>
            <a:r>
              <a:rPr lang="el-GR" sz="2200" smtClean="0"/>
              <a:t>-Δραματοποίηση γεγονότων</a:t>
            </a:r>
          </a:p>
          <a:p>
            <a:pPr>
              <a:lnSpc>
                <a:spcPct val="90000"/>
              </a:lnSpc>
            </a:pPr>
            <a:r>
              <a:rPr lang="el-GR" sz="2200" smtClean="0"/>
              <a:t>-Αναπαράσταση, με παιγνιώδη τρόπο, περιστατικών της καθημερινής ζωής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79463"/>
          </a:xfrm>
        </p:spPr>
        <p:txBody>
          <a:bodyPr/>
          <a:lstStyle/>
          <a:p>
            <a:r>
              <a:rPr lang="el-GR" sz="2400" b="1" smtClean="0">
                <a:latin typeface="Times New Roman" pitchFamily="18" charset="0"/>
              </a:rPr>
              <a:t>Βασικές μεθοδολογικές αρχές της ΔΕ (διαπολιτισμικής εκπαίδευσης)	</a:t>
            </a:r>
            <a:r>
              <a:rPr lang="el-GR" sz="2400" smtClean="0">
                <a:latin typeface="Times New Roman" pitchFamily="18" charset="0"/>
              </a:rPr>
              <a:t> </a:t>
            </a:r>
          </a:p>
        </p:txBody>
      </p:sp>
      <p:sp>
        <p:nvSpPr>
          <p:cNvPr id="6349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l-GR" sz="2000" smtClean="0"/>
              <a:t>(</a:t>
            </a:r>
            <a:r>
              <a:rPr lang="en-US" sz="2000" smtClean="0"/>
              <a:t>i</a:t>
            </a:r>
            <a:r>
              <a:rPr lang="el-GR" sz="2000" smtClean="0"/>
              <a:t>) Η καλλιέργεια της </a:t>
            </a:r>
            <a:r>
              <a:rPr lang="el-GR" sz="2000" i="1" smtClean="0"/>
              <a:t>ενσυναίσθησης</a:t>
            </a:r>
            <a:r>
              <a:rPr lang="el-GR" sz="2000" smtClean="0"/>
              <a:t> </a:t>
            </a:r>
            <a:endParaRPr lang="en-US" sz="2000" smtClean="0"/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l-GR" sz="2000" smtClean="0"/>
              <a:t>			</a:t>
            </a:r>
            <a:endParaRPr lang="en-US" sz="2000" smtClean="0"/>
          </a:p>
          <a:p>
            <a:pPr>
              <a:lnSpc>
                <a:spcPct val="80000"/>
              </a:lnSpc>
            </a:pPr>
            <a:r>
              <a:rPr lang="el-GR" sz="2000" smtClean="0"/>
              <a:t>(</a:t>
            </a:r>
            <a:r>
              <a:rPr lang="en-US" sz="2000" smtClean="0"/>
              <a:t>ii</a:t>
            </a:r>
            <a:r>
              <a:rPr lang="el-GR" sz="2000" smtClean="0"/>
              <a:t>) Η αρχή των </a:t>
            </a:r>
            <a:r>
              <a:rPr lang="el-GR" sz="2000" i="1" smtClean="0"/>
              <a:t>πολλαπλών οπτικών</a:t>
            </a:r>
            <a:r>
              <a:rPr lang="el-GR" sz="2000" smtClean="0"/>
              <a:t>	</a:t>
            </a:r>
            <a:endParaRPr lang="en-US" sz="2000" smtClean="0"/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l-GR" sz="2000" smtClean="0"/>
              <a:t>		</a:t>
            </a:r>
            <a:endParaRPr lang="en-US" sz="2000" smtClean="0"/>
          </a:p>
          <a:p>
            <a:pPr>
              <a:lnSpc>
                <a:spcPct val="80000"/>
              </a:lnSpc>
            </a:pPr>
            <a:r>
              <a:rPr lang="el-GR" sz="2000" smtClean="0"/>
              <a:t>(</a:t>
            </a:r>
            <a:r>
              <a:rPr lang="en-US" sz="2000" smtClean="0"/>
              <a:t>iii</a:t>
            </a:r>
            <a:r>
              <a:rPr lang="el-GR" sz="2000" smtClean="0"/>
              <a:t>) Η αρχή της </a:t>
            </a:r>
            <a:r>
              <a:rPr lang="el-GR" sz="2000" i="1" smtClean="0"/>
              <a:t>αναπλαισίωσης	</a:t>
            </a:r>
            <a:endParaRPr lang="en-US" sz="2000" i="1" smtClean="0"/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l-GR" sz="2000" i="1" smtClean="0"/>
              <a:t>			</a:t>
            </a:r>
            <a:endParaRPr lang="en-US" sz="2000" i="1" smtClean="0"/>
          </a:p>
          <a:p>
            <a:pPr>
              <a:lnSpc>
                <a:spcPct val="80000"/>
              </a:lnSpc>
            </a:pPr>
            <a:r>
              <a:rPr lang="el-GR" sz="2000" smtClean="0"/>
              <a:t>(</a:t>
            </a:r>
            <a:r>
              <a:rPr lang="en-US" sz="2000" smtClean="0"/>
              <a:t>iv</a:t>
            </a:r>
            <a:r>
              <a:rPr lang="el-GR" sz="2000" smtClean="0"/>
              <a:t>) Η αποδοχή</a:t>
            </a:r>
            <a:r>
              <a:rPr lang="el-GR" sz="2000" i="1" smtClean="0"/>
              <a:t> των αρχών της επικοινωνιακής προσέγγισης			</a:t>
            </a:r>
            <a:r>
              <a:rPr lang="el-GR" sz="2000" smtClean="0"/>
              <a:t>	</a:t>
            </a:r>
            <a:endParaRPr lang="en-US" sz="2000" smtClean="0"/>
          </a:p>
          <a:p>
            <a:pPr>
              <a:lnSpc>
                <a:spcPct val="80000"/>
              </a:lnSpc>
            </a:pPr>
            <a:r>
              <a:rPr lang="el-GR" sz="2000" smtClean="0"/>
              <a:t>(</a:t>
            </a:r>
            <a:r>
              <a:rPr lang="en-US" sz="2000" smtClean="0"/>
              <a:t>v</a:t>
            </a:r>
            <a:r>
              <a:rPr lang="el-GR" sz="2000" smtClean="0"/>
              <a:t>) Η αρχή της δημιουργίας, κατάλληλων προϋποθέσεων για πολιτισμική (άρα και γλωσσική) επαφή μεταξύ των μαθητών							 </a:t>
            </a:r>
            <a:endParaRPr lang="en-US" sz="2000" smtClean="0"/>
          </a:p>
          <a:p>
            <a:pPr>
              <a:lnSpc>
                <a:spcPct val="80000"/>
              </a:lnSpc>
            </a:pPr>
            <a:r>
              <a:rPr lang="el-GR" sz="2000" smtClean="0"/>
              <a:t>(</a:t>
            </a:r>
            <a:r>
              <a:rPr lang="en-US" sz="2000" smtClean="0"/>
              <a:t>vi</a:t>
            </a:r>
            <a:r>
              <a:rPr lang="el-GR" sz="2000" smtClean="0"/>
              <a:t>) Άλλες μεθοδολογικές αρχές: </a:t>
            </a:r>
            <a:r>
              <a:rPr lang="el-GR" sz="2000" i="1" smtClean="0"/>
              <a:t>Η εκπαίδευση για αλληλεγγύη</a:t>
            </a:r>
            <a:r>
              <a:rPr lang="el-GR" sz="2000" smtClean="0"/>
              <a:t>. </a:t>
            </a:r>
            <a:r>
              <a:rPr lang="el-GR" sz="2000" i="1" smtClean="0"/>
              <a:t>Η εκπαίδευση για υπέρβαση των στερεοτύπων και των προκαταλήψεων</a:t>
            </a:r>
            <a:r>
              <a:rPr lang="el-GR" sz="2000" smtClean="0"/>
              <a:t>, </a:t>
            </a:r>
            <a:r>
              <a:rPr lang="el-GR" sz="2000" i="1" smtClean="0"/>
              <a:t>η ανάπτυξη αισθημάτων σεβασμού για τους άλλους πολιτισμούς</a:t>
            </a:r>
            <a:r>
              <a:rPr lang="el-GR" sz="2000" smtClean="0"/>
              <a:t> κ.ά.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08025"/>
          </a:xfrm>
        </p:spPr>
        <p:txBody>
          <a:bodyPr/>
          <a:lstStyle/>
          <a:p>
            <a:r>
              <a:rPr lang="el-GR" sz="2800" b="1" smtClean="0">
                <a:latin typeface="Times New Roman" pitchFamily="18" charset="0"/>
              </a:rPr>
              <a:t>Τεχνικές διδασκαλίας της  ΔΕ 	</a:t>
            </a:r>
          </a:p>
        </p:txBody>
      </p:sp>
      <p:sp>
        <p:nvSpPr>
          <p:cNvPr id="6451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sz="2000" smtClean="0">
                <a:latin typeface="Times New Roman" pitchFamily="18" charset="0"/>
              </a:rPr>
              <a:t>- </a:t>
            </a:r>
            <a:r>
              <a:rPr lang="en-US" sz="2000" smtClean="0">
                <a:latin typeface="Times New Roman" pitchFamily="18" charset="0"/>
              </a:rPr>
              <a:t>E</a:t>
            </a:r>
            <a:r>
              <a:rPr lang="el-GR" sz="2000" smtClean="0">
                <a:latin typeface="Times New Roman" pitchFamily="18" charset="0"/>
              </a:rPr>
              <a:t>κμάθηση της γλώσσας όχι μόνο στο πλαίσιο του γλωσσικού μαθήματος  αλλά  και μέσα από μια σειρά οικείων γνωστικών αντικειμένων</a:t>
            </a:r>
            <a:endParaRPr lang="en-US" sz="200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l-GR" sz="2000" smtClean="0">
                <a:latin typeface="Times New Roman" pitchFamily="18" charset="0"/>
              </a:rPr>
              <a:t>				</a:t>
            </a:r>
            <a:endParaRPr lang="en-US" sz="200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l-GR" sz="2000" smtClean="0">
                <a:latin typeface="Times New Roman" pitchFamily="18" charset="0"/>
              </a:rPr>
              <a:t> - Η χρήση του διαλόγου ως βασικής διδακτικής τεχνικής 	</a:t>
            </a:r>
            <a:endParaRPr lang="en-US" sz="200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l-GR" sz="2000" smtClean="0">
                <a:latin typeface="Times New Roman" pitchFamily="18" charset="0"/>
              </a:rPr>
              <a:t>	</a:t>
            </a:r>
            <a:endParaRPr lang="en-US" sz="200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l-GR" sz="2000" smtClean="0">
                <a:latin typeface="Times New Roman" pitchFamily="18" charset="0"/>
              </a:rPr>
              <a:t>- Η ελευθερία της έκφρασης και η διατύπωση οποιασδήποτε άποψης με παράθεση επιχειρημάτων	</a:t>
            </a:r>
            <a:endParaRPr lang="en-US" sz="200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l-GR" sz="2000" smtClean="0">
                <a:latin typeface="Times New Roman" pitchFamily="18" charset="0"/>
              </a:rPr>
              <a:t>			</a:t>
            </a:r>
            <a:endParaRPr lang="en-US" sz="200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l-GR" sz="2000" smtClean="0">
                <a:latin typeface="Times New Roman" pitchFamily="18" charset="0"/>
              </a:rPr>
              <a:t>- Διαθεματικές εργασίες που απαιτούν διαπολιτισμική αντιμετώπιση		</a:t>
            </a:r>
            <a:endParaRPr lang="en-US" sz="200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l-GR" sz="2000" smtClean="0">
                <a:latin typeface="Times New Roman" pitchFamily="18" charset="0"/>
              </a:rPr>
              <a:t>- Δραστηριότητες με στόχο τη γνώση των άλλων και την αποδοχή της ετερότητας (π.χ. ήθη και έθιμα, λαϊκές δοξασίες, παραδόσεις, θρύλοι, μύθοι, τραγούδια, χοροί, φαγητά, εθνικές και θρησκευτικές γιορτές κλπ.)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274</TotalTime>
  <Words>209</Words>
  <Application>Microsoft Office PowerPoint</Application>
  <PresentationFormat>Προβολή στην οθόνη (4:3)</PresentationFormat>
  <Paragraphs>73</Paragraphs>
  <Slides>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Flow</vt:lpstr>
      <vt:lpstr>5ο ΔΙΕΘΝΕΣ ΘΕΡΙΝΟ ΠΑΝΕΠΙΣΤΗΜΙΟ  Ετερότητα στο σχολικό περιβάλλον και διδασκαλία της Ελληνικής  Γλώσσας με βάση τις αρχές της διαπολιτισμικής εκπαίδευσης και τις  τεχνικές του επικοινωνιακού μοντέλου </vt:lpstr>
      <vt:lpstr>Μέτρα αντιμετώπισης της σχολικής ετερότητας  (δεκαετία 1990)</vt:lpstr>
      <vt:lpstr>Φορείς υλοποίησης των μέτρων  (δεκαετία 1990)</vt:lpstr>
      <vt:lpstr>Μοντέλα διαχείρισης της ετερότητας (i) Μονοδιάστατα ή παραδοσιακά (ii) Πολυδιάστατα ή σύγχρονα</vt:lpstr>
      <vt:lpstr>Τα αξιώματα της διαπολιτισμικής εκπαίδευσης</vt:lpstr>
      <vt:lpstr>Βασικές μεθοδολογικές αρχές του επικοινωνιακού μοντέλου</vt:lpstr>
      <vt:lpstr>Τεχνικές διδασκαλίας του επικοινωνιακού μοντέλου   </vt:lpstr>
      <vt:lpstr>Βασικές μεθοδολογικές αρχές της ΔΕ (διαπολιτισμικής εκπαίδευσης)  </vt:lpstr>
      <vt:lpstr>Τεχνικές διδασκαλίας της  ΔΕ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ΣΥΜΒΟΛΗ ΤΗΣ ΓΡΑΜΜΑΤΙΚΗΣ ΣΤΗΝ ΑΝΑΠΤΥΞΗ ΤΗΣ  ΕΠΙΚΟΙΝΩΝΙΑΚΗΣ ΙΚΑΝΟΤΗΤΑΣ ΤΩΝ ΜΑΘΗΤΩΝ   ΠΑΡΟΥΣΙΑΣΗ ΠΕΙΡΑΜΑΤΙΚΗΣ ΕΦΑΡΜΟΓΗΣ ΜΕ ΒΑΣΗ ΤΙΣ ΑΡΧΕΣ ΤΗΣ ΕΠΙΚΟΙΝΩΝΙΑΚΗΣ-ΚΕΙΜΕΝΟΚΕΝΤΡΙΚΗΣ ΠΡΟΣΕΓΓΙΣΗΣ ΣΤΗΝ Ε΄ ΔΗΜΟΤΙΚΟΥ</dc:title>
  <dc:creator>Makis</dc:creator>
  <cp:lastModifiedBy>User</cp:lastModifiedBy>
  <cp:revision>33</cp:revision>
  <dcterms:created xsi:type="dcterms:W3CDTF">2019-04-21T16:23:09Z</dcterms:created>
  <dcterms:modified xsi:type="dcterms:W3CDTF">2019-06-03T18:01:25Z</dcterms:modified>
</cp:coreProperties>
</file>